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Raleway"/>
      <p:regular r:id="rId13"/>
      <p:bold r:id="rId14"/>
      <p:italic r:id="rId15"/>
      <p:boldItalic r:id="rId16"/>
    </p:embeddedFont>
    <p:embeddedFont>
      <p:font typeface="Lato"/>
      <p:regular r:id="rId17"/>
      <p:bold r:id="rId18"/>
      <p:italic r:id="rId19"/>
      <p:boldItalic r:id="rId20"/>
    </p:embeddedFont>
    <p:embeddedFont>
      <p:font typeface="Comfortaa"/>
      <p:regular r:id="rId21"/>
      <p:bold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boldItalic.fntdata"/><Relationship Id="rId11" Type="http://schemas.openxmlformats.org/officeDocument/2006/relationships/slide" Target="slides/slide6.xml"/><Relationship Id="rId22" Type="http://schemas.openxmlformats.org/officeDocument/2006/relationships/font" Target="fonts/Comfortaa-bold.fntdata"/><Relationship Id="rId10" Type="http://schemas.openxmlformats.org/officeDocument/2006/relationships/slide" Target="slides/slide5.xml"/><Relationship Id="rId21" Type="http://schemas.openxmlformats.org/officeDocument/2006/relationships/font" Target="fonts/Comfortaa-regular.fntdata"/><Relationship Id="rId13" Type="http://schemas.openxmlformats.org/officeDocument/2006/relationships/font" Target="fonts/Raleway-regular.fntdata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aleway-italic.fntdata"/><Relationship Id="rId14" Type="http://schemas.openxmlformats.org/officeDocument/2006/relationships/font" Target="fonts/Raleway-bold.fntdata"/><Relationship Id="rId17" Type="http://schemas.openxmlformats.org/officeDocument/2006/relationships/font" Target="fonts/Lato-regular.fntdata"/><Relationship Id="rId16" Type="http://schemas.openxmlformats.org/officeDocument/2006/relationships/font" Target="fonts/Raleway-bold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Lato-italic.fntdata"/><Relationship Id="rId6" Type="http://schemas.openxmlformats.org/officeDocument/2006/relationships/slide" Target="slides/slide1.xml"/><Relationship Id="rId18" Type="http://schemas.openxmlformats.org/officeDocument/2006/relationships/font" Target="fonts/Lato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864f03b9a5_0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864f03b9a5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864f03b9a5_0_2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864f03b9a5_0_2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864f03b9a5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864f03b9a5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864f03b9a5_0_2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864f03b9a5_0_2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864f03b9a5_0_3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864f03b9a5_0_3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864f03b9a5_0_3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864f03b9a5_0_3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864f03b9a5_0_3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864f03b9a5_0_3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bg>
      <p:bgPr>
        <a:solidFill>
          <a:schemeClr val="dk1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" name="Google Shape;77;p11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9" name="Google Shape;79;p1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dk1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" name="Google Shape;21;p3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" name="Google Shape;28;p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" name="Google Shape;36;p5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7" name="Google Shape;37;p5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6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7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3" name="Google Shape;53;p7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3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" name="Google Shape;59;p8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0" name="Google Shape;60;p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9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67" name="Google Shape;67;p9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8" name="Google Shape;68;p9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2" name="Google Shape;72;p1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treamlin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Літературна компаративістика</a:t>
            </a:r>
            <a:endParaRPr/>
          </a:p>
        </p:txBody>
      </p:sp>
      <p:sp>
        <p:nvSpPr>
          <p:cNvPr id="87" name="Google Shape;87;p13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Викладач - доцент Бондаренко Л.Г.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34290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0" i="1" lang="ru" sz="1800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Мета курсу</a:t>
            </a:r>
            <a:r>
              <a:rPr b="0" lang="ru" sz="1800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 — сформувати у студентів-філологів уявлення про світовий літературний процес як систему національних літератур, загальнолюдську значимість яких вимірюють їхньою мистецькою та історичною унікальністю.</a:t>
            </a:r>
            <a:endParaRPr b="0" sz="1800">
              <a:solidFill>
                <a:srgbClr val="000000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Теми курсу:</a:t>
            </a:r>
            <a:endParaRPr/>
          </a:p>
        </p:txBody>
      </p:sp>
      <p:sp>
        <p:nvSpPr>
          <p:cNvPr id="98" name="Google Shape;98;p15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34290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b="1" lang="ru" sz="1200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Вступ</a:t>
            </a:r>
            <a:r>
              <a:rPr lang="ru" sz="1200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. Предмет і завдання дисципліни «Літературна компаративістика».Предмет порівняльного літературознавства. Структура, завдання і статус компаративістики. Взаємини із суміжними галузями. Гуманітарні виміри наукової дисципліни. Огляд навчальних видань.</a:t>
            </a:r>
            <a:endParaRPr sz="1200">
              <a:solidFill>
                <a:srgbClr val="000000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43180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b="1" lang="ru" sz="1200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Еволюційні етапи порівняльного літературознавства. </a:t>
            </a:r>
            <a:r>
              <a:rPr lang="ru" sz="1200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Передісторія літературної компаративістики. Міфологічна школа. Теорія наслідування. Антропологічна теорія. Культурно-історична школа. Компаративні зацікавлення І. Франка.  Компаративістика ХХ століття. Розвиток порівняльних студій в Україні.</a:t>
            </a:r>
            <a:endParaRPr sz="1200">
              <a:solidFill>
                <a:srgbClr val="000000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spcBef>
                <a:spcPts val="12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6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16"/>
          <p:cNvSpPr txBox="1"/>
          <p:nvPr>
            <p:ph idx="1" type="body"/>
          </p:nvPr>
        </p:nvSpPr>
        <p:spPr>
          <a:xfrm>
            <a:off x="729450" y="1318650"/>
            <a:ext cx="7688700" cy="302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3180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b="1" lang="ru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Порівняльно-історичний підхід.</a:t>
            </a:r>
            <a:r>
              <a:rPr lang="ru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  Генетичний (генеалогічний) метод. Контактологічний метод. Зовнішні зв’язки. Внутрішні контакти: категорія впливу. Внутрішні контакти: рецепція – комунікація – традиція. Принципи дослідження міжлітературних зв’язків.</a:t>
            </a:r>
            <a:endParaRPr>
              <a:solidFill>
                <a:srgbClr val="000000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43180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b="1" lang="ru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Переклад як форма міжлітературних взаємин.</a:t>
            </a:r>
            <a:r>
              <a:rPr lang="ru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 Переклад і його різновиди. Критерії точності і творчого самовираження інтерпретатора. Проблеми тлумачення поетичного тексту. Школа українського перекладу.</a:t>
            </a:r>
            <a:endParaRPr>
              <a:solidFill>
                <a:srgbClr val="000000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43180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b="1" lang="ru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Порвняльно-історичний підхід. </a:t>
            </a:r>
            <a:r>
              <a:rPr lang="ru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Історичні етапи зіставної методики. Паралельне зіставлення – контекстуальний аналіз – типологічне вивчення. Відношення між генеалогією і типологією. Порівняльна поетика. Синхроністична типологія Д. Дюришина. Діахронічні аспекти типології.</a:t>
            </a:r>
            <a:endParaRPr>
              <a:solidFill>
                <a:srgbClr val="000000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spcBef>
                <a:spcPts val="1200"/>
              </a:spcBef>
              <a:spcAft>
                <a:spcPts val="1600"/>
              </a:spcAft>
              <a:buNone/>
            </a:pPr>
            <a:r>
              <a:t/>
            </a:r>
            <a:endParaRPr sz="1500"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7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17"/>
          <p:cNvSpPr txBox="1"/>
          <p:nvPr>
            <p:ph idx="1" type="body"/>
          </p:nvPr>
        </p:nvSpPr>
        <p:spPr>
          <a:xfrm>
            <a:off x="563925" y="1318650"/>
            <a:ext cx="7688700" cy="302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3180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b="1" lang="ru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Тематичний рівень компаративістики. </a:t>
            </a:r>
            <a:r>
              <a:rPr lang="ru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Проблеми тематичної історіографії та класифікації. Архетипна / міфологічна критика.  Традиційні сюжети та образи. Термінологічні проблеми тематології. Мотив</a:t>
            </a:r>
            <a:r>
              <a:rPr lang="ru" sz="1600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 – </a:t>
            </a:r>
            <a:r>
              <a:rPr lang="ru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сюжет.</a:t>
            </a:r>
            <a:r>
              <a:rPr lang="ru" sz="1600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ru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 Наратологічні</a:t>
            </a:r>
            <a:r>
              <a:rPr lang="ru" sz="1600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ru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аспекти тематології. Обсяг і глибина тематологічного зіставлення.</a:t>
            </a:r>
            <a:endParaRPr>
              <a:solidFill>
                <a:srgbClr val="000000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43180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b="1" lang="ru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Компаративна генологія. </a:t>
            </a:r>
            <a:r>
              <a:rPr lang="ru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Розвиток жанрової системи. Історичні трансформації жанрів. Процеси жанрової диференціації. Жанрова дифузія. Теоретична та історична генологія. Теорія родинної подібності і теорія прототипів. Прагматичний (інтерпретаційний) підхід. Порівняльні аспекти національних жанрових систем.</a:t>
            </a:r>
            <a:endParaRPr>
              <a:solidFill>
                <a:srgbClr val="000000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spcBef>
                <a:spcPts val="12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8"/>
          <p:cNvSpPr txBox="1"/>
          <p:nvPr>
            <p:ph idx="1" type="body"/>
          </p:nvPr>
        </p:nvSpPr>
        <p:spPr>
          <a:xfrm>
            <a:off x="729450" y="1629625"/>
            <a:ext cx="76887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3180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b="1" lang="ru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Система взаємозв’язаного вивчення літератур. </a:t>
            </a:r>
            <a:r>
              <a:rPr lang="ru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Етапи становлення системи взаємозв`язаного вивчення літератур у вітчизняній методиці.</a:t>
            </a:r>
            <a:r>
              <a:rPr b="1" i="1" lang="ru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ru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Методика  з`ясування сутності контактних зв`язків на уроках літератури.</a:t>
            </a:r>
            <a:r>
              <a:rPr b="1" i="1" lang="ru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ru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Особливості залучення генетично-контактних зв`язків у процесі вивчення літератури.</a:t>
            </a:r>
            <a:r>
              <a:rPr b="1" i="1" lang="ru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ru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Методика формування уявлення учнів про типологічні подібності.</a:t>
            </a:r>
            <a:endParaRPr>
              <a:solidFill>
                <a:srgbClr val="000000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spcBef>
                <a:spcPts val="12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 txBox="1"/>
          <p:nvPr>
            <p:ph type="title"/>
          </p:nvPr>
        </p:nvSpPr>
        <p:spPr>
          <a:xfrm>
            <a:off x="729450" y="581400"/>
            <a:ext cx="7688700" cy="51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Базова література</a:t>
            </a:r>
            <a:endParaRPr/>
          </a:p>
        </p:txBody>
      </p:sp>
      <p:sp>
        <p:nvSpPr>
          <p:cNvPr id="122" name="Google Shape;122;p19"/>
          <p:cNvSpPr txBox="1"/>
          <p:nvPr>
            <p:ph idx="1" type="body"/>
          </p:nvPr>
        </p:nvSpPr>
        <p:spPr>
          <a:xfrm>
            <a:off x="483800" y="1222225"/>
            <a:ext cx="7845300" cy="30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ru"/>
              <a:t> </a:t>
            </a:r>
            <a:r>
              <a:rPr lang="ru" sz="1200">
                <a:latin typeface="Comfortaa"/>
                <a:ea typeface="Comfortaa"/>
                <a:cs typeface="Comfortaa"/>
                <a:sym typeface="Comfortaa"/>
              </a:rPr>
              <a:t>Бровко О. Основи компаративістики: навч.-метод. посіб. для організації самостійної роботи й підготов. до модульної роботи студ. / Олена Бровко. – Луганськ: Вид-во «ЛНУ імені Тараса Шевченка», 2012. – 214с. </a:t>
            </a:r>
            <a:endParaRPr sz="1200">
              <a:latin typeface="Comfortaa"/>
              <a:ea typeface="Comfortaa"/>
              <a:cs typeface="Comfortaa"/>
              <a:sym typeface="Comfortaa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omfortaa"/>
              <a:buAutoNum type="arabicPeriod"/>
            </a:pPr>
            <a:r>
              <a:rPr lang="ru" sz="1200">
                <a:latin typeface="Comfortaa"/>
                <a:ea typeface="Comfortaa"/>
                <a:cs typeface="Comfortaa"/>
                <a:sym typeface="Comfortaa"/>
              </a:rPr>
              <a:t>Будний В. Порівняльне літературознавство: підручник / Василь Будний, Микола Ільницький. – К.: ВД «Києво-Могилянська академія», 2008. – 430 с. </a:t>
            </a:r>
            <a:endParaRPr sz="1200">
              <a:latin typeface="Comfortaa"/>
              <a:ea typeface="Comfortaa"/>
              <a:cs typeface="Comfortaa"/>
              <a:sym typeface="Comfortaa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omfortaa"/>
              <a:buAutoNum type="arabicPeriod"/>
            </a:pPr>
            <a:r>
              <a:rPr lang="ru" sz="1200">
                <a:latin typeface="Comfortaa"/>
                <a:ea typeface="Comfortaa"/>
                <a:cs typeface="Comfortaa"/>
                <a:sym typeface="Comfortaa"/>
              </a:rPr>
              <a:t>Грицик Л. Українська компаративістика / Людмила Грицик. – Донецьк: Юго-Восток, 2010. – 299 с.  </a:t>
            </a:r>
            <a:endParaRPr sz="1200">
              <a:latin typeface="Comfortaa"/>
              <a:ea typeface="Comfortaa"/>
              <a:cs typeface="Comfortaa"/>
              <a:sym typeface="Comfortaa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omfortaa"/>
              <a:buAutoNum type="arabicPeriod"/>
            </a:pPr>
            <a:r>
              <a:rPr lang="ru" sz="1200">
                <a:latin typeface="Comfortaa"/>
                <a:ea typeface="Comfortaa"/>
                <a:cs typeface="Comfortaa"/>
                <a:sym typeface="Comfortaa"/>
              </a:rPr>
              <a:t>Лексикон загального та порівняльного літературознавства / керівник проекту Анатолій Волков. – Чернівці: Золоті литаври, 2001. – 636 с. </a:t>
            </a:r>
            <a:endParaRPr sz="1200">
              <a:latin typeface="Comfortaa"/>
              <a:ea typeface="Comfortaa"/>
              <a:cs typeface="Comfortaa"/>
              <a:sym typeface="Comfortaa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omfortaa"/>
              <a:buAutoNum type="arabicPeriod"/>
            </a:pPr>
            <a:r>
              <a:rPr lang="ru" sz="1200">
                <a:latin typeface="Comfortaa"/>
                <a:ea typeface="Comfortaa"/>
                <a:cs typeface="Comfortaa"/>
                <a:sym typeface="Comfortaa"/>
              </a:rPr>
              <a:t> Література. Теорія. Методологія / пер. з польськ. С. Яковенка; упор. і наук. ред. Д. Уліцької. – К.: ВД «Києво-Могилянська академія», 2006. – 543 с.. </a:t>
            </a:r>
            <a:endParaRPr sz="1200">
              <a:latin typeface="Comfortaa"/>
              <a:ea typeface="Comfortaa"/>
              <a:cs typeface="Comfortaa"/>
              <a:sym typeface="Comfortaa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omfortaa"/>
              <a:buAutoNum type="arabicPeriod"/>
            </a:pPr>
            <a:r>
              <a:rPr lang="ru" sz="1200">
                <a:latin typeface="Comfortaa"/>
                <a:ea typeface="Comfortaa"/>
                <a:cs typeface="Comfortaa"/>
                <a:sym typeface="Comfortaa"/>
              </a:rPr>
              <a:t>Літературознавча компаративістика: навч. посібник / наук. ред. Роман Гром’як; упоряд. Роман Гром’як, Ігор Папуша. – Тернопіль: ТДПУ, 2002. – 331 с. </a:t>
            </a:r>
            <a:endParaRPr sz="1200">
              <a:latin typeface="Comfortaa"/>
              <a:ea typeface="Comfortaa"/>
              <a:cs typeface="Comfortaa"/>
              <a:sym typeface="Comfortaa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omfortaa"/>
              <a:buAutoNum type="arabicPeriod"/>
            </a:pPr>
            <a:r>
              <a:rPr lang="ru" sz="1200">
                <a:latin typeface="Comfortaa"/>
                <a:ea typeface="Comfortaa"/>
                <a:cs typeface="Comfortaa"/>
                <a:sym typeface="Comfortaa"/>
              </a:rPr>
              <a:t>Наливайко Д. Теорія літератури й компаративістика / Дмитро Наливайко. – К.: ВД «Києво-Могилянська академія», 2006. – 347с. </a:t>
            </a:r>
            <a:endParaRPr sz="1200">
              <a:latin typeface="Comfortaa"/>
              <a:ea typeface="Comfortaa"/>
              <a:cs typeface="Comfortaa"/>
              <a:sym typeface="Comfortaa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Comfortaa"/>
              <a:buAutoNum type="arabicPeriod"/>
            </a:pPr>
            <a:r>
              <a:rPr lang="ru" sz="1200">
                <a:latin typeface="Comfortaa"/>
                <a:ea typeface="Comfortaa"/>
                <a:cs typeface="Comfortaa"/>
                <a:sym typeface="Comfortaa"/>
              </a:rPr>
              <a:t>Cучасна літературна компаративістика: стратегії і методи: антологія / за заг. ред. Дмитра Наливайка. – К.: ВД «Києво-Могилянська академія», 2009. – 487 с.</a:t>
            </a:r>
            <a:endParaRPr sz="12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